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  <p:sldMasterId id="2147483973" r:id="rId2"/>
  </p:sldMasterIdLst>
  <p:notesMasterIdLst>
    <p:notesMasterId r:id="rId4"/>
  </p:notesMasterIdLst>
  <p:sldIdLst>
    <p:sldId id="292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85" autoAdjust="0"/>
  </p:normalViewPr>
  <p:slideViewPr>
    <p:cSldViewPr snapToGrid="0" snapToObjects="1">
      <p:cViewPr varScale="1">
        <p:scale>
          <a:sx n="98" d="100"/>
          <a:sy n="98" d="100"/>
        </p:scale>
        <p:origin x="1290" y="84"/>
      </p:cViewPr>
      <p:guideLst>
        <p:guide orient="horz" pos="1584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206BAE1-E00C-2544-95C2-0F4BC5FE6FD4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7A6823D-0D84-E24C-BCE8-DAA6B66A7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2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823D-0D84-E24C-BCE8-DAA6B66A73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37D0-F765-465F-8329-B14244D8C63B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DF5-FA24-4340-914D-DF71662DBBDE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B130-CBF5-4750-8416-C5494FCA3E96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B5A5-CEBD-4723-BE50-7FF0FE49A8DE}" type="datetime2">
              <a:rPr lang="en-US" smtClean="0"/>
              <a:t>Thursday, June 09,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1699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D40E-774E-492F-A190-F59249070C60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5485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0F23-128B-405C-8058-11989EBAFE6F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30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73FE-9E93-4145-8ACA-798B3CFF6A79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Confidential Information –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3641386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CCDA-9AB2-44CA-A39C-241F1536CE7A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963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D8B2-DC5D-416B-8547-653AF721402A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4419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4440"/>
            <a:ext cx="82296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746-DA6E-4EA8-92F9-CBE7768960A2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33040" y="4060508"/>
            <a:ext cx="36982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531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3C37-B273-4356-9595-895165F7D0D7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9243-0E9F-413D-BEF8-F013DA8FDAFF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23" y="652881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A861-7A4D-46D2-A6B4-5D091196CEA1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6826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5B71-D03C-4960-B1B6-809C784794C3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87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E0D-E62A-4CA5-96BB-94B42C0153DC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54" y="6528816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0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3697-9921-4000-9262-9B17B43182C7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515" y="6528816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1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BDA7-4106-4483-9C60-D882290FCE85}" type="datetime2">
              <a:rPr lang="en-US" smtClean="0"/>
              <a:t>Thursday, June 09,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4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B609-FF5F-4C61-8035-B30B71585F51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697773" y="63709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Confidential Information – Do Not Distribute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B3E0-0B80-49ED-AB84-BC84C7EC9002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04432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A9F5-2E1E-494B-A4AF-F85C0DF64EF0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51192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4440"/>
            <a:ext cx="82296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B73F-6CAC-4CFD-B76C-FF0D8A2E7AF9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>
            <a:lvl1pPr algn="l">
              <a:defRPr sz="1000" b="0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33040" y="4060508"/>
            <a:ext cx="36982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7942-E865-44A2-B9FE-60E5300FE8A6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2881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F351-34F0-4163-8F38-97756FB2AF77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93" y="6524947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39ED-392D-4AF1-9A44-F398BED88602}" type="datetime2">
              <a:rPr lang="en-US" smtClean="0"/>
              <a:t>Thursday, June 09,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92" y="6528816"/>
            <a:ext cx="1066800" cy="329184"/>
          </a:xfrm>
        </p:spPr>
        <p:txBody>
          <a:bodyPr/>
          <a:lstStyle>
            <a:lvl1pPr algn="l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545373" y="6218587"/>
            <a:ext cx="4053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Confidential</a:t>
            </a:r>
            <a:r>
              <a:rPr lang="en-US" sz="1000" baseline="0" dirty="0" smtClean="0">
                <a:latin typeface="+mn-lt"/>
              </a:rPr>
              <a:t> Information – Do Not Distribute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47798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E77CFA-152D-4B15-87FC-FE1239B1F996}" type="datetime2">
              <a:rPr lang="en-US" smtClean="0"/>
              <a:t>Thursday, June 09,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48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fld id="{822DAC22-0853-4084-B648-39BB86ED60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AUVSI_BlankSlide_Standard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421"/>
            <a:ext cx="8229600" cy="45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CCC920-FF5D-4D4A-823C-D6B74FECD6AB}" type="datetime2">
              <a:rPr lang="en-US" smtClean="0"/>
              <a:t>Thursday, June 09,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UVSI_BlankSlide_Standard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9823" y="741121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Advocacy Report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021" y="1609183"/>
            <a:ext cx="8325853" cy="4876800"/>
          </a:xfrm>
        </p:spPr>
        <p:txBody>
          <a:bodyPr>
            <a:normAutofit fontScale="85000" lnSpcReduction="10000"/>
          </a:bodyPr>
          <a:lstStyle/>
          <a:p>
            <a:pPr marL="194310" indent="0">
              <a:buNone/>
            </a:pPr>
            <a:r>
              <a:rPr lang="en-US" sz="1900" b="1" dirty="0" smtClean="0"/>
              <a:t>Federal </a:t>
            </a:r>
          </a:p>
          <a:p>
            <a:pPr marL="568325" indent="-222250"/>
            <a:r>
              <a:rPr lang="en-US" sz="1700" dirty="0" smtClean="0"/>
              <a:t>Contributed to NTIA best </a:t>
            </a:r>
            <a:r>
              <a:rPr lang="en-US" sz="1700" dirty="0"/>
              <a:t>practices </a:t>
            </a:r>
            <a:r>
              <a:rPr lang="en-US" sz="1700" dirty="0" smtClean="0"/>
              <a:t>on commercial </a:t>
            </a:r>
            <a:r>
              <a:rPr lang="en-US" sz="1700" dirty="0"/>
              <a:t>and private use of UAS</a:t>
            </a:r>
            <a:endParaRPr lang="en-US" sz="1700" dirty="0" smtClean="0"/>
          </a:p>
          <a:p>
            <a:pPr marL="568325" lvl="1" indent="-222250"/>
            <a:r>
              <a:rPr lang="en-US" sz="1700" dirty="0" smtClean="0"/>
              <a:t>Preparing for FAA to issue small UAS rule by “late spring”</a:t>
            </a:r>
          </a:p>
          <a:p>
            <a:pPr marL="568325" lvl="1" indent="-222250"/>
            <a:r>
              <a:rPr lang="en-US" sz="1700" dirty="0" smtClean="0"/>
              <a:t>Providing comments to USCG best practices for Unmanned Marine Systems</a:t>
            </a:r>
          </a:p>
          <a:p>
            <a:pPr marL="194310" indent="0">
              <a:buNone/>
            </a:pPr>
            <a:r>
              <a:rPr lang="en-US" sz="1900" b="1" dirty="0" smtClean="0"/>
              <a:t>State and Local</a:t>
            </a:r>
          </a:p>
          <a:p>
            <a:pPr marL="590550" lvl="1" indent="-244475"/>
            <a:r>
              <a:rPr lang="en-US" sz="1700" dirty="0" smtClean="0"/>
              <a:t>Successfully advocated for commercial exemption in California bill on UAS in parks</a:t>
            </a:r>
          </a:p>
          <a:p>
            <a:pPr marL="590550" lvl="1" indent="-244475"/>
            <a:r>
              <a:rPr lang="en-US" sz="1700" dirty="0" smtClean="0"/>
              <a:t>Attending meetings </a:t>
            </a:r>
            <a:r>
              <a:rPr lang="en-US" sz="1700" dirty="0" smtClean="0"/>
              <a:t>with key </a:t>
            </a:r>
            <a:r>
              <a:rPr lang="en-US" sz="1700" dirty="0" smtClean="0"/>
              <a:t>lawmakers </a:t>
            </a:r>
            <a:r>
              <a:rPr lang="en-US" sz="1700" smtClean="0"/>
              <a:t>during </a:t>
            </a:r>
            <a:r>
              <a:rPr lang="en-US" sz="1700" smtClean="0"/>
              <a:t>California Legislative Day, June 14</a:t>
            </a:r>
            <a:endParaRPr lang="en-US" sz="1700" dirty="0" smtClean="0"/>
          </a:p>
          <a:p>
            <a:pPr marL="590550" lvl="1" indent="-244475"/>
            <a:r>
              <a:rPr lang="en-US" sz="1700" dirty="0" smtClean="0"/>
              <a:t>AUVSI Mountain West Chapter to serve on Utah legislature’s UAS working group</a:t>
            </a:r>
          </a:p>
          <a:p>
            <a:pPr marL="231775" indent="-58738">
              <a:buNone/>
            </a:pPr>
            <a:r>
              <a:rPr lang="en-US" sz="1900" b="1" dirty="0" smtClean="0"/>
              <a:t>International</a:t>
            </a:r>
          </a:p>
          <a:p>
            <a:pPr marL="568325" lvl="1" indent="-222250">
              <a:tabLst>
                <a:tab pos="568325" algn="l"/>
              </a:tabLst>
            </a:pPr>
            <a:r>
              <a:rPr lang="en-US" sz="1700" dirty="0"/>
              <a:t>S</a:t>
            </a:r>
            <a:r>
              <a:rPr lang="en-US" sz="1700" dirty="0" smtClean="0"/>
              <a:t>elected </a:t>
            </a:r>
            <a:r>
              <a:rPr lang="en-US" sz="1700" dirty="0"/>
              <a:t>as </a:t>
            </a:r>
            <a:r>
              <a:rPr lang="en-US" sz="1700" dirty="0" smtClean="0"/>
              <a:t>representative </a:t>
            </a:r>
            <a:r>
              <a:rPr lang="en-US" sz="1700" dirty="0"/>
              <a:t>to </a:t>
            </a:r>
            <a:r>
              <a:rPr lang="en-US" sz="1700" dirty="0" smtClean="0"/>
              <a:t>Joint </a:t>
            </a:r>
            <a:r>
              <a:rPr lang="en-US" sz="1700" dirty="0"/>
              <a:t>Authorities for Rulemaking on Unmanned Systems (</a:t>
            </a:r>
            <a:r>
              <a:rPr lang="en-US" sz="1700" dirty="0" smtClean="0"/>
              <a:t>JARUS)</a:t>
            </a:r>
          </a:p>
          <a:p>
            <a:pPr marL="568325" lvl="1" indent="-222250">
              <a:tabLst>
                <a:tab pos="568325" algn="l"/>
              </a:tabLst>
            </a:pPr>
            <a:r>
              <a:rPr lang="en-US" sz="1700" dirty="0"/>
              <a:t>S</a:t>
            </a:r>
            <a:r>
              <a:rPr lang="en-US" sz="1700" dirty="0" smtClean="0"/>
              <a:t>erve on Stakeholder </a:t>
            </a:r>
            <a:r>
              <a:rPr lang="en-US" sz="1700" dirty="0"/>
              <a:t>Consultation Board Community of Interest #</a:t>
            </a:r>
            <a:r>
              <a:rPr lang="en-US" sz="1700" dirty="0" smtClean="0"/>
              <a:t>1: UAS/RPAS Enterprises</a:t>
            </a:r>
          </a:p>
          <a:p>
            <a:pPr marL="194310" indent="0">
              <a:buNone/>
            </a:pPr>
            <a:r>
              <a:rPr lang="en-US" sz="1900" b="1" dirty="0" smtClean="0"/>
              <a:t>AUVSI PAC</a:t>
            </a:r>
          </a:p>
          <a:p>
            <a:pPr marL="568325" lvl="1" indent="-222250"/>
            <a:r>
              <a:rPr lang="en-US" sz="1700" dirty="0" smtClean="0"/>
              <a:t>Raised ~$20,000 at event in New Orleans for U.S. Rep. LoBiondo, chair, Aviation Subcommittee</a:t>
            </a:r>
          </a:p>
          <a:p>
            <a:pPr marL="568325" lvl="1" indent="-222250"/>
            <a:r>
              <a:rPr lang="en-US" sz="1700" dirty="0" smtClean="0"/>
              <a:t>Preparing for association-wide PAC solicitation</a:t>
            </a:r>
            <a:endParaRPr lang="en-US" sz="1700" dirty="0"/>
          </a:p>
          <a:p>
            <a:pPr marL="194310" indent="0">
              <a:buNone/>
            </a:pPr>
            <a:r>
              <a:rPr lang="en-US" sz="1900" b="1" dirty="0"/>
              <a:t>Public Affairs</a:t>
            </a:r>
          </a:p>
          <a:p>
            <a:pPr marL="568325" lvl="1" indent="-222250"/>
            <a:r>
              <a:rPr lang="en-US" sz="1700" dirty="0"/>
              <a:t>Nearly 4,000 news stories about XPONENTIAL 2016, including NBC’s Today Show</a:t>
            </a:r>
          </a:p>
          <a:p>
            <a:pPr marL="568325" lvl="1" indent="-222250"/>
            <a:r>
              <a:rPr lang="en-US" sz="1700" dirty="0"/>
              <a:t>USA Today exclusive story on AUVSI’s report on 3,000 FAA commercial UAS exemptions</a:t>
            </a:r>
          </a:p>
          <a:p>
            <a:pPr marL="568325" lvl="1" indent="-222250"/>
            <a:r>
              <a:rPr lang="en-US" sz="1700" dirty="0"/>
              <a:t>More than 500,000 unique visitors to Know Before You Fly website</a:t>
            </a:r>
          </a:p>
          <a:p>
            <a:pPr marL="568325" lvl="1" indent="-222250"/>
            <a:endParaRPr lang="en-US" sz="1700" dirty="0"/>
          </a:p>
          <a:p>
            <a:pPr marL="568325" lvl="1" indent="-222250"/>
            <a:endParaRPr lang="en-US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 AUVSI powerpoint template">
  <a:themeElements>
    <a:clrScheme name="Custom 2">
      <a:dk1>
        <a:srgbClr val="000000"/>
      </a:dk1>
      <a:lt1>
        <a:sysClr val="window" lastClr="FFFFFF"/>
      </a:lt1>
      <a:dk2>
        <a:srgbClr val="2D2F2B"/>
      </a:dk2>
      <a:lt2>
        <a:srgbClr val="DEDED7"/>
      </a:lt2>
      <a:accent1>
        <a:srgbClr val="1F305D"/>
      </a:accent1>
      <a:accent2>
        <a:srgbClr val="748CBC"/>
      </a:accent2>
      <a:accent3>
        <a:srgbClr val="8D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 AUVSI powerpoint template">
  <a:themeElements>
    <a:clrScheme name="Custom 2">
      <a:dk1>
        <a:srgbClr val="000000"/>
      </a:dk1>
      <a:lt1>
        <a:sysClr val="window" lastClr="FFFFFF"/>
      </a:lt1>
      <a:dk2>
        <a:srgbClr val="2D2F2B"/>
      </a:dk2>
      <a:lt2>
        <a:srgbClr val="DEDED7"/>
      </a:lt2>
      <a:accent1>
        <a:srgbClr val="1F305D"/>
      </a:accent1>
      <a:accent2>
        <a:srgbClr val="748CBC"/>
      </a:accent2>
      <a:accent3>
        <a:srgbClr val="8D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AUVSI powerpoint template.thmx</Template>
  <TotalTime>6030</TotalTime>
  <Words>171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New AUVSI powerpoint template</vt:lpstr>
      <vt:lpstr>1_New AUVSI powerpoint template</vt:lpstr>
      <vt:lpstr>Advocacy Report</vt:lpstr>
    </vt:vector>
  </TitlesOfParts>
  <Company>AUVSI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Unmanned Systems Industry</dc:title>
  <dc:creator>Scott Kesselman</dc:creator>
  <cp:lastModifiedBy>Tom McMahon</cp:lastModifiedBy>
  <cp:revision>117</cp:revision>
  <cp:lastPrinted>2016-03-08T19:01:01Z</cp:lastPrinted>
  <dcterms:created xsi:type="dcterms:W3CDTF">2015-10-07T23:23:33Z</dcterms:created>
  <dcterms:modified xsi:type="dcterms:W3CDTF">2016-06-09T13:49:43Z</dcterms:modified>
</cp:coreProperties>
</file>